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26"/>
  </p:notesMasterIdLst>
  <p:sldIdLst>
    <p:sldId id="373" r:id="rId2"/>
    <p:sldId id="374" r:id="rId3"/>
    <p:sldId id="375" r:id="rId4"/>
    <p:sldId id="344" r:id="rId5"/>
    <p:sldId id="348" r:id="rId6"/>
    <p:sldId id="349" r:id="rId7"/>
    <p:sldId id="353" r:id="rId8"/>
    <p:sldId id="358" r:id="rId9"/>
    <p:sldId id="350" r:id="rId10"/>
    <p:sldId id="363" r:id="rId11"/>
    <p:sldId id="364" r:id="rId12"/>
    <p:sldId id="368" r:id="rId13"/>
    <p:sldId id="365" r:id="rId14"/>
    <p:sldId id="369" r:id="rId15"/>
    <p:sldId id="370" r:id="rId16"/>
    <p:sldId id="366" r:id="rId17"/>
    <p:sldId id="371" r:id="rId18"/>
    <p:sldId id="372" r:id="rId19"/>
    <p:sldId id="257" r:id="rId20"/>
    <p:sldId id="258" r:id="rId21"/>
    <p:sldId id="259" r:id="rId22"/>
    <p:sldId id="260" r:id="rId23"/>
    <p:sldId id="361" r:id="rId24"/>
    <p:sldId id="36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BFBFBF"/>
    <a:srgbClr val="92CDDD"/>
    <a:srgbClr val="7F7F7F"/>
    <a:srgbClr val="4AAC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70" d="100"/>
          <a:sy n="70" d="100"/>
        </p:scale>
        <p:origin x="4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wrence Coffee" userId="4678b291-3b4e-4ab3-80b1-ea173c4f84ec" providerId="ADAL" clId="{091A59D0-6F87-4EC3-9E17-4C1997CA8B95}"/>
  </pc:docChgLst>
  <pc:docChgLst>
    <pc:chgData name="Lawrence Coffee" userId="4678b291-3b4e-4ab3-80b1-ea173c4f84ec" providerId="ADAL" clId="{D20193E7-65AD-4636-A185-27AACF4BCF01}"/>
    <pc:docChg chg="custSel modSld">
      <pc:chgData name="Lawrence Coffee" userId="4678b291-3b4e-4ab3-80b1-ea173c4f84ec" providerId="ADAL" clId="{D20193E7-65AD-4636-A185-27AACF4BCF01}" dt="2018-12-14T14:08:32.793" v="553" actId="478"/>
      <pc:docMkLst>
        <pc:docMk/>
      </pc:docMkLst>
      <pc:sldChg chg="modSp">
        <pc:chgData name="Lawrence Coffee" userId="4678b291-3b4e-4ab3-80b1-ea173c4f84ec" providerId="ADAL" clId="{D20193E7-65AD-4636-A185-27AACF4BCF01}" dt="2018-12-14T14:07:20.078" v="552" actId="20577"/>
        <pc:sldMkLst>
          <pc:docMk/>
          <pc:sldMk cId="1951711529" sldId="341"/>
        </pc:sldMkLst>
        <pc:spChg chg="mod">
          <ac:chgData name="Lawrence Coffee" userId="4678b291-3b4e-4ab3-80b1-ea173c4f84ec" providerId="ADAL" clId="{D20193E7-65AD-4636-A185-27AACF4BCF01}" dt="2018-12-14T14:07:20.078" v="552" actId="20577"/>
          <ac:spMkLst>
            <pc:docMk/>
            <pc:sldMk cId="1951711529" sldId="341"/>
            <ac:spMk id="4" creationId="{D16A4BE5-28A7-4D47-98A4-65077C63DC4A}"/>
          </ac:spMkLst>
        </pc:spChg>
        <pc:spChg chg="mod">
          <ac:chgData name="Lawrence Coffee" userId="4678b291-3b4e-4ab3-80b1-ea173c4f84ec" providerId="ADAL" clId="{D20193E7-65AD-4636-A185-27AACF4BCF01}" dt="2018-12-14T14:06:02.551" v="551" actId="20577"/>
          <ac:spMkLst>
            <pc:docMk/>
            <pc:sldMk cId="1951711529" sldId="341"/>
            <ac:spMk id="7" creationId="{0C07450A-D2DD-409A-9289-1EC042AF7618}"/>
          </ac:spMkLst>
        </pc:spChg>
      </pc:sldChg>
      <pc:sldChg chg="delSp">
        <pc:chgData name="Lawrence Coffee" userId="4678b291-3b4e-4ab3-80b1-ea173c4f84ec" providerId="ADAL" clId="{D20193E7-65AD-4636-A185-27AACF4BCF01}" dt="2018-12-14T14:08:32.793" v="553" actId="478"/>
        <pc:sldMkLst>
          <pc:docMk/>
          <pc:sldMk cId="2993128594" sldId="361"/>
        </pc:sldMkLst>
        <pc:spChg chg="del">
          <ac:chgData name="Lawrence Coffee" userId="4678b291-3b4e-4ab3-80b1-ea173c4f84ec" providerId="ADAL" clId="{D20193E7-65AD-4636-A185-27AACF4BCF01}" dt="2018-12-14T14:08:32.793" v="553" actId="478"/>
          <ac:spMkLst>
            <pc:docMk/>
            <pc:sldMk cId="2993128594" sldId="361"/>
            <ac:spMk id="2" creationId="{6EA27316-FC4C-4B09-AA9A-44C75B17F9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C5643-4B13-4B28-8E1B-89117907FE69}" type="datetimeFigureOut">
              <a:rPr lang="en-US" smtClean="0"/>
              <a:t>5/6/2022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5C071F-5546-4423-8F67-674842C10DD3}" type="slidenum">
              <a:rPr lang="en-US" smtClean="0"/>
              <a:t>‹#›</a:t>
            </a:fld>
            <a:endParaRPr lang="en-US"/>
          </a:p>
        </p:txBody>
      </p:sp>
    </p:spTree>
    <p:extLst>
      <p:ext uri="{BB962C8B-B14F-4D97-AF65-F5344CB8AC3E}">
        <p14:creationId xmlns:p14="http://schemas.microsoft.com/office/powerpoint/2010/main" val="1315245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B9ABA3-8D31-484E-9E31-0A7FA2BAF170}"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155021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9ABA3-8D31-484E-9E31-0A7FA2BAF170}"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392681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9ABA3-8D31-484E-9E31-0A7FA2BAF170}"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148458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9ABA3-8D31-484E-9E31-0A7FA2BAF170}"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352019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B9ABA3-8D31-484E-9E31-0A7FA2BAF170}" type="datetimeFigureOut">
              <a:rPr lang="en-US" smtClean="0"/>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88490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B9ABA3-8D31-484E-9E31-0A7FA2BAF170}"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40779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B9ABA3-8D31-484E-9E31-0A7FA2BAF170}" type="datetimeFigureOut">
              <a:rPr lang="en-US" smtClean="0"/>
              <a:t>5/6/2022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53461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B9ABA3-8D31-484E-9E31-0A7FA2BAF170}" type="datetimeFigureOut">
              <a:rPr lang="en-US" smtClean="0"/>
              <a:t>5/6/2022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149640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9ABA3-8D31-484E-9E31-0A7FA2BAF170}" type="datetimeFigureOut">
              <a:rPr lang="en-US" smtClean="0"/>
              <a:t>5/6/2022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137217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B9ABA3-8D31-484E-9E31-0A7FA2BAF170}"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156097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B9ABA3-8D31-484E-9E31-0A7FA2BAF170}" type="datetimeFigureOut">
              <a:rPr lang="en-US" smtClean="0"/>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58C6C-07E2-4004-A210-1333E5BBD95F}" type="slidenum">
              <a:rPr lang="en-US" smtClean="0"/>
              <a:t>‹#›</a:t>
            </a:fld>
            <a:endParaRPr lang="en-US"/>
          </a:p>
        </p:txBody>
      </p:sp>
    </p:spTree>
    <p:extLst>
      <p:ext uri="{BB962C8B-B14F-4D97-AF65-F5344CB8AC3E}">
        <p14:creationId xmlns:p14="http://schemas.microsoft.com/office/powerpoint/2010/main" val="2112198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9ABA3-8D31-484E-9E31-0A7FA2BAF170}" type="datetimeFigureOut">
              <a:rPr lang="en-US" smtClean="0"/>
              <a:t>5/6/2022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58C6C-07E2-4004-A210-1333E5BBD95F}" type="slidenum">
              <a:rPr lang="en-US" smtClean="0"/>
              <a:t>‹#›</a:t>
            </a:fld>
            <a:endParaRPr lang="en-US"/>
          </a:p>
        </p:txBody>
      </p:sp>
    </p:spTree>
    <p:extLst>
      <p:ext uri="{BB962C8B-B14F-4D97-AF65-F5344CB8AC3E}">
        <p14:creationId xmlns:p14="http://schemas.microsoft.com/office/powerpoint/2010/main" val="160149063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pp.powerbi.com/reports/338fe32b-9be8-470a-a78a-440519705f21/ReportSection?pbi_source=PowerPoint"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p.powerbi.com/reports/338fe32b-9be8-470a-a78a-440519705f21/ReportSection79c8de2c4b389946834b?pbi_source=PowerPoint"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pp.powerbi.com/reports/338fe32b-9be8-470a-a78a-440519705f21/ReportSectionf571d167ab316440673e?pbi_source=PowerPoint"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pp.powerbi.com/reports/338fe32b-9be8-470a-a78a-440519705f21/ReportSectiona61f319076eeec2e4c93?pbi_source=PowerPoint"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FF0000"/>
                </a:solidFill>
                <a:latin typeface="Algerian" panose="04020705040A02060702" pitchFamily="82" charset="0"/>
              </a:rPr>
              <a:t>POWER BI</a:t>
            </a:r>
            <a:endParaRPr lang="en-US" b="1" dirty="0">
              <a:solidFill>
                <a:srgbClr val="FF0000"/>
              </a:solidFill>
              <a:latin typeface="Algerian" panose="04020705040A02060702" pitchFamily="82"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93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Arial Black" panose="020B0A04020102020204" pitchFamily="34" charset="0"/>
              </a:rPr>
              <a:t>DEMO PROJECT 1</a:t>
            </a:r>
            <a:br>
              <a:rPr lang="en-US" b="1" dirty="0" smtClean="0">
                <a:solidFill>
                  <a:srgbClr val="FF0000"/>
                </a:solidFill>
                <a:latin typeface="Arial Black" panose="020B0A04020102020204" pitchFamily="34" charset="0"/>
              </a:rPr>
            </a:br>
            <a:r>
              <a:rPr lang="en-US" b="1" dirty="0" smtClean="0">
                <a:solidFill>
                  <a:srgbClr val="FF0000"/>
                </a:solidFill>
                <a:latin typeface="Arial Black" panose="020B0A04020102020204" pitchFamily="34" charset="0"/>
              </a:rPr>
              <a:t>(ZOMATO RESTAURANT DATA ANALYSIS)</a:t>
            </a:r>
            <a:endParaRPr lang="en-US"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lstStyle/>
          <a:p>
            <a:r>
              <a:rPr lang="en-US" b="1" dirty="0" smtClean="0">
                <a:solidFill>
                  <a:srgbClr val="0070C0"/>
                </a:solidFill>
              </a:rPr>
              <a:t>STEP-1) </a:t>
            </a:r>
            <a:r>
              <a:rPr lang="en-US" b="1" u="sng" dirty="0" err="1" smtClean="0">
                <a:solidFill>
                  <a:srgbClr val="0070C0"/>
                </a:solidFill>
              </a:rPr>
              <a:t>Signup,Download,Install</a:t>
            </a:r>
            <a:r>
              <a:rPr lang="en-US" b="1" u="sng" dirty="0" smtClean="0">
                <a:solidFill>
                  <a:srgbClr val="0070C0"/>
                </a:solidFill>
              </a:rPr>
              <a:t> </a:t>
            </a:r>
            <a:r>
              <a:rPr lang="en-US" b="1" u="sng" dirty="0">
                <a:solidFill>
                  <a:srgbClr val="0070C0"/>
                </a:solidFill>
              </a:rPr>
              <a:t>&amp; </a:t>
            </a:r>
            <a:r>
              <a:rPr lang="en-US" b="1" u="sng" dirty="0" smtClean="0">
                <a:solidFill>
                  <a:srgbClr val="0070C0"/>
                </a:solidFill>
              </a:rPr>
              <a:t>Configure</a:t>
            </a:r>
          </a:p>
          <a:p>
            <a:endParaRPr lang="en-US" dirty="0"/>
          </a:p>
        </p:txBody>
      </p:sp>
      <p:pic>
        <p:nvPicPr>
          <p:cNvPr id="4" name="Picture 3"/>
          <p:cNvPicPr/>
          <p:nvPr/>
        </p:nvPicPr>
        <p:blipFill>
          <a:blip r:embed="rId2"/>
          <a:stretch>
            <a:fillRect/>
          </a:stretch>
        </p:blipFill>
        <p:spPr>
          <a:xfrm>
            <a:off x="1133856" y="2296858"/>
            <a:ext cx="8842248" cy="4103942"/>
          </a:xfrm>
          <a:prstGeom prst="rect">
            <a:avLst/>
          </a:prstGeom>
        </p:spPr>
      </p:pic>
    </p:spTree>
    <p:extLst>
      <p:ext uri="{BB962C8B-B14F-4D97-AF65-F5344CB8AC3E}">
        <p14:creationId xmlns:p14="http://schemas.microsoft.com/office/powerpoint/2010/main" val="195429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0070C0"/>
                </a:solidFill>
              </a:rPr>
              <a:t>STEP-2 Get </a:t>
            </a:r>
            <a:r>
              <a:rPr lang="en-US" b="1" u="sng" dirty="0">
                <a:solidFill>
                  <a:srgbClr val="0070C0"/>
                </a:solidFill>
              </a:rPr>
              <a:t>Data/Transform</a:t>
            </a:r>
            <a:endParaRPr lang="en-US" b="1" u="sng" dirty="0">
              <a:solidFill>
                <a:srgbClr val="0070C0"/>
              </a:solidFill>
            </a:endParaRPr>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74074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86384" y="283464"/>
            <a:ext cx="9701784" cy="5843016"/>
          </a:xfrm>
          <a:prstGeom prst="rect">
            <a:avLst/>
          </a:prstGeom>
        </p:spPr>
      </p:pic>
    </p:spTree>
    <p:extLst>
      <p:ext uri="{BB962C8B-B14F-4D97-AF65-F5344CB8AC3E}">
        <p14:creationId xmlns:p14="http://schemas.microsoft.com/office/powerpoint/2010/main" val="408042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0070C0"/>
                </a:solidFill>
              </a:rPr>
              <a:t>STEP 3 Create </a:t>
            </a:r>
            <a:r>
              <a:rPr lang="en-US" b="1" u="sng" dirty="0">
                <a:solidFill>
                  <a:srgbClr val="0070C0"/>
                </a:solidFill>
              </a:rPr>
              <a:t>Model/Report and </a:t>
            </a:r>
            <a:r>
              <a:rPr lang="en-US" b="1" u="sng" dirty="0" smtClean="0">
                <a:solidFill>
                  <a:srgbClr val="0070C0"/>
                </a:solidFill>
              </a:rPr>
              <a:t>Share(RESPONSIVE SCREEN)</a:t>
            </a:r>
            <a:endParaRPr lang="en-US" b="1" u="sng" dirty="0">
              <a:solidFill>
                <a:srgbClr val="0070C0"/>
              </a:solidFill>
            </a:endParaRPr>
          </a:p>
        </p:txBody>
      </p:sp>
      <p:pic>
        <p:nvPicPr>
          <p:cNvPr id="5" name="Content Placeholder 4"/>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22589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14984" y="512064"/>
            <a:ext cx="9665208" cy="5330952"/>
          </a:xfrm>
          <a:prstGeom prst="rect">
            <a:avLst/>
          </a:prstGeom>
        </p:spPr>
      </p:pic>
    </p:spTree>
    <p:extLst>
      <p:ext uri="{BB962C8B-B14F-4D97-AF65-F5344CB8AC3E}">
        <p14:creationId xmlns:p14="http://schemas.microsoft.com/office/powerpoint/2010/main" val="302547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23416" y="925258"/>
            <a:ext cx="9366504" cy="5466398"/>
          </a:xfrm>
          <a:prstGeom prst="rect">
            <a:avLst/>
          </a:prstGeom>
        </p:spPr>
      </p:pic>
    </p:spTree>
    <p:extLst>
      <p:ext uri="{BB962C8B-B14F-4D97-AF65-F5344CB8AC3E}">
        <p14:creationId xmlns:p14="http://schemas.microsoft.com/office/powerpoint/2010/main" val="149492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latin typeface="Arial Black" panose="020B0A04020102020204" pitchFamily="34" charset="0"/>
              </a:rPr>
              <a:t>DEMO 2 –( GLOBAL SUPER STORE MARKET ANANLYSIS)</a:t>
            </a:r>
            <a:endParaRPr lang="en-US" b="1" dirty="0">
              <a:solidFill>
                <a:srgbClr val="FF0000"/>
              </a:solidFill>
              <a:latin typeface="Arial Black" panose="020B0A04020102020204" pitchFamily="34" charset="0"/>
            </a:endParaRPr>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805806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96696" y="374904"/>
            <a:ext cx="9729216" cy="5522976"/>
          </a:xfrm>
          <a:prstGeom prst="rect">
            <a:avLst/>
          </a:prstGeom>
        </p:spPr>
      </p:pic>
    </p:spTree>
    <p:extLst>
      <p:ext uri="{BB962C8B-B14F-4D97-AF65-F5344CB8AC3E}">
        <p14:creationId xmlns:p14="http://schemas.microsoft.com/office/powerpoint/2010/main" val="165254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25296" y="859536"/>
            <a:ext cx="9381744" cy="5330952"/>
          </a:xfrm>
          <a:prstGeom prst="rect">
            <a:avLst/>
          </a:prstGeom>
        </p:spPr>
      </p:pic>
    </p:spTree>
    <p:extLst>
      <p:ext uri="{BB962C8B-B14F-4D97-AF65-F5344CB8AC3E}">
        <p14:creationId xmlns:p14="http://schemas.microsoft.com/office/powerpoint/2010/main" val="272918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85725" y="0"/>
            <a:ext cx="12020550" cy="6858000"/>
          </a:xfrm>
          <a:prstGeom prst="rect">
            <a:avLst/>
          </a:prstGeom>
          <a:noFill/>
        </p:spPr>
      </p:pic>
      <p:sp>
        <p:nvSpPr>
          <p:cNvPr id="2" name="Rectangle 1">
            <a:extLst>
              <a:ext uri="{FF2B5EF4-FFF2-40B4-BE49-F238E27FC236}">
                <a16:creationId xmlns:a16="http://schemas.microsoft.com/office/drawing/2014/main" xmlns="" id="{AA3A4632-8A51-4D4E-AE80-41FEA2BAE73C}"/>
              </a:ext>
            </a:extLst>
          </p:cNvPr>
          <p:cNvSpPr/>
          <p:nvPr/>
        </p:nvSpPr>
        <p:spPr>
          <a:xfrm>
            <a:off x="10385367" y="127462"/>
            <a:ext cx="1544198"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0000"/>
                </a:solidFill>
                <a:effectLst>
                  <a:outerShdw dist="38100" dir="2640000" algn="bl" rotWithShape="0">
                    <a:schemeClr val="accent1"/>
                  </a:outerShdw>
                </a:effectLst>
              </a:rPr>
              <a:t>Slide A</a:t>
            </a:r>
          </a:p>
        </p:txBody>
      </p:sp>
    </p:spTree>
    <p:extLst>
      <p:ext uri="{BB962C8B-B14F-4D97-AF65-F5344CB8AC3E}">
        <p14:creationId xmlns:p14="http://schemas.microsoft.com/office/powerpoint/2010/main" val="160794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Arial Black" panose="020B0A04020102020204" pitchFamily="34" charset="0"/>
              </a:rPr>
              <a:t>What is Power BI?</a:t>
            </a:r>
          </a:p>
        </p:txBody>
      </p:sp>
      <p:sp>
        <p:nvSpPr>
          <p:cNvPr id="3" name="Content Placeholder 2"/>
          <p:cNvSpPr>
            <a:spLocks noGrp="1"/>
          </p:cNvSpPr>
          <p:nvPr>
            <p:ph idx="1"/>
          </p:nvPr>
        </p:nvSpPr>
        <p:spPr/>
        <p:txBody>
          <a:bodyPr/>
          <a:lstStyle/>
          <a:p>
            <a:r>
              <a:rPr lang="en-US" dirty="0"/>
              <a:t>Power BI is a business analytics solution that lets you visualize your data and share insights across your organization, or embed them in your app or website. Connect to hundreds of data sources and bring your data to life with live dashboards and reports</a:t>
            </a:r>
          </a:p>
        </p:txBody>
      </p:sp>
    </p:spTree>
    <p:extLst>
      <p:ext uri="{BB962C8B-B14F-4D97-AF65-F5344CB8AC3E}">
        <p14:creationId xmlns:p14="http://schemas.microsoft.com/office/powerpoint/2010/main" val="1714995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xmlns="" id="{345B50D9-FBC1-449E-BDE6-F461EFA0746E}"/>
              </a:ext>
            </a:extLst>
          </p:cNvPr>
          <p:cNvSpPr/>
          <p:nvPr/>
        </p:nvSpPr>
        <p:spPr>
          <a:xfrm>
            <a:off x="10385367" y="127462"/>
            <a:ext cx="1544198"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0000"/>
                </a:solidFill>
                <a:effectLst>
                  <a:outerShdw dist="38100" dir="2640000" algn="bl" rotWithShape="0">
                    <a:schemeClr val="accent1"/>
                  </a:outerShdw>
                </a:effectLst>
              </a:rPr>
              <a:t>Slide B</a:t>
            </a:r>
          </a:p>
        </p:txBody>
      </p:sp>
    </p:spTree>
    <p:extLst>
      <p:ext uri="{BB962C8B-B14F-4D97-AF65-F5344CB8AC3E}">
        <p14:creationId xmlns:p14="http://schemas.microsoft.com/office/powerpoint/2010/main" val="214056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xmlns="" id="{5F000321-7D83-45F1-B93B-12945B82EE3E}"/>
              </a:ext>
            </a:extLst>
          </p:cNvPr>
          <p:cNvSpPr/>
          <p:nvPr/>
        </p:nvSpPr>
        <p:spPr>
          <a:xfrm>
            <a:off x="10385367" y="127462"/>
            <a:ext cx="1544198"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0000"/>
                </a:solidFill>
                <a:effectLst>
                  <a:outerShdw dist="38100" dir="2640000" algn="bl" rotWithShape="0">
                    <a:schemeClr val="accent1"/>
                  </a:outerShdw>
                </a:effectLst>
              </a:rPr>
              <a:t>Slide C</a:t>
            </a:r>
          </a:p>
        </p:txBody>
      </p:sp>
    </p:spTree>
    <p:extLst>
      <p:ext uri="{BB962C8B-B14F-4D97-AF65-F5344CB8AC3E}">
        <p14:creationId xmlns:p14="http://schemas.microsoft.com/office/powerpoint/2010/main" val="334061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xmlns="" id="{8C3823BF-434B-478F-A7C5-2121E088FF32}"/>
              </a:ext>
            </a:extLst>
          </p:cNvPr>
          <p:cNvSpPr/>
          <p:nvPr/>
        </p:nvSpPr>
        <p:spPr>
          <a:xfrm>
            <a:off x="10385367" y="127462"/>
            <a:ext cx="1544198"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0000"/>
                </a:solidFill>
                <a:effectLst>
                  <a:outerShdw dist="38100" dir="2640000" algn="bl" rotWithShape="0">
                    <a:schemeClr val="accent1"/>
                  </a:outerShdw>
                </a:effectLst>
              </a:rPr>
              <a:t>Slide D</a:t>
            </a:r>
          </a:p>
        </p:txBody>
      </p:sp>
    </p:spTree>
    <p:extLst>
      <p:ext uri="{BB962C8B-B14F-4D97-AF65-F5344CB8AC3E}">
        <p14:creationId xmlns:p14="http://schemas.microsoft.com/office/powerpoint/2010/main" val="19240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 shot of a computer&#10;&#10;Description generated with very high confidence">
            <a:extLst>
              <a:ext uri="{FF2B5EF4-FFF2-40B4-BE49-F238E27FC236}">
                <a16:creationId xmlns:a16="http://schemas.microsoft.com/office/drawing/2014/main" xmlns="" id="{9CB8FF8E-CDA1-49D4-9B0C-D4F5415CE8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4460" y="476573"/>
            <a:ext cx="1944081" cy="3774916"/>
          </a:xfrm>
          <a:prstGeom prst="rect">
            <a:avLst/>
          </a:prstGeom>
        </p:spPr>
      </p:pic>
      <p:pic>
        <p:nvPicPr>
          <p:cNvPr id="6" name="Picture 5" descr="A screen shot of a computer&#10;&#10;Description generated with very high confidence">
            <a:extLst>
              <a:ext uri="{FF2B5EF4-FFF2-40B4-BE49-F238E27FC236}">
                <a16:creationId xmlns:a16="http://schemas.microsoft.com/office/drawing/2014/main" xmlns="" id="{BF959157-E85C-443F-90E1-32697F6E3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3959" y="476573"/>
            <a:ext cx="1944081" cy="3774916"/>
          </a:xfrm>
          <a:prstGeom prst="rect">
            <a:avLst/>
          </a:prstGeom>
        </p:spPr>
      </p:pic>
      <p:pic>
        <p:nvPicPr>
          <p:cNvPr id="4" name="Picture 3" descr="A screen shot of a computer&#10;&#10;Description generated with high confidence">
            <a:extLst>
              <a:ext uri="{FF2B5EF4-FFF2-40B4-BE49-F238E27FC236}">
                <a16:creationId xmlns:a16="http://schemas.microsoft.com/office/drawing/2014/main" xmlns="" id="{C3CD9064-CC17-4AEA-86DA-102131BAF3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3400" y="1187121"/>
            <a:ext cx="3553968" cy="2353820"/>
          </a:xfrm>
          <a:prstGeom prst="rect">
            <a:avLst/>
          </a:prstGeom>
        </p:spPr>
      </p:pic>
      <p:cxnSp>
        <p:nvCxnSpPr>
          <p:cNvPr id="32" name="Straight Connector 31">
            <a:extLst>
              <a:ext uri="{FF2B5EF4-FFF2-40B4-BE49-F238E27FC236}">
                <a16:creationId xmlns:a16="http://schemas.microsoft.com/office/drawing/2014/main" xmlns="" id="{8F880EF2-DF79-4D9D-8F11-E91D48C797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524000" y="5778706"/>
            <a:ext cx="9144000" cy="0"/>
          </a:xfrm>
          <a:prstGeom prst="line">
            <a:avLst/>
          </a:prstGeom>
          <a:ln>
            <a:solidFill>
              <a:srgbClr val="0A45C5"/>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2EAC7DC-964C-4B74-8CAC-C36F0FC8269D}"/>
              </a:ext>
            </a:extLst>
          </p:cNvPr>
          <p:cNvSpPr txBox="1"/>
          <p:nvPr/>
        </p:nvSpPr>
        <p:spPr>
          <a:xfrm>
            <a:off x="642996" y="4571216"/>
            <a:ext cx="10906008" cy="11154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atin typeface="+mj-lt"/>
                <a:ea typeface="+mj-ea"/>
                <a:cs typeface="+mj-cs"/>
              </a:rPr>
              <a:t>Mobile Views of Report </a:t>
            </a:r>
          </a:p>
        </p:txBody>
      </p:sp>
      <p:pic>
        <p:nvPicPr>
          <p:cNvPr id="12" name="Picture 11" descr="A screenshot of a cell phone&#10;&#10;Description generated with very high confidence">
            <a:extLst>
              <a:ext uri="{FF2B5EF4-FFF2-40B4-BE49-F238E27FC236}">
                <a16:creationId xmlns:a16="http://schemas.microsoft.com/office/drawing/2014/main" xmlns="" id="{97291EAA-BFF8-4F65-B303-83EA9C2DD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166" y="1171369"/>
            <a:ext cx="1354759" cy="2409665"/>
          </a:xfrm>
          <a:prstGeom prst="rect">
            <a:avLst/>
          </a:prstGeom>
        </p:spPr>
      </p:pic>
      <p:pic>
        <p:nvPicPr>
          <p:cNvPr id="15" name="Picture 14" descr="A screenshot of a map&#10;&#10;Description generated with high confidence">
            <a:extLst>
              <a:ext uri="{FF2B5EF4-FFF2-40B4-BE49-F238E27FC236}">
                <a16:creationId xmlns:a16="http://schemas.microsoft.com/office/drawing/2014/main" xmlns="" id="{D412D141-9D79-4979-8D96-D13E16A1BE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6563" y="1157784"/>
            <a:ext cx="1356349" cy="2412493"/>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xmlns="" id="{07FC8CFC-5041-4474-B447-9144557A70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8266" y="1425119"/>
            <a:ext cx="2264236" cy="1272996"/>
          </a:xfrm>
          <a:prstGeom prst="rect">
            <a:avLst/>
          </a:prstGeom>
        </p:spPr>
      </p:pic>
    </p:spTree>
    <p:extLst>
      <p:ext uri="{BB962C8B-B14F-4D97-AF65-F5344CB8AC3E}">
        <p14:creationId xmlns:p14="http://schemas.microsoft.com/office/powerpoint/2010/main" val="2993128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50BE3F6-9A7A-42E2-A182-26461E020EFB}"/>
              </a:ext>
            </a:extLst>
          </p:cNvPr>
          <p:cNvSpPr/>
          <p:nvPr/>
        </p:nvSpPr>
        <p:spPr>
          <a:xfrm>
            <a:off x="0" y="0"/>
            <a:ext cx="12192000"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End Use Case</a:t>
            </a:r>
          </a:p>
        </p:txBody>
      </p:sp>
      <p:sp>
        <p:nvSpPr>
          <p:cNvPr id="3" name="Rectangle 2">
            <a:extLst>
              <a:ext uri="{FF2B5EF4-FFF2-40B4-BE49-F238E27FC236}">
                <a16:creationId xmlns:a16="http://schemas.microsoft.com/office/drawing/2014/main" xmlns="" id="{B2A3E792-9D61-4833-931C-6E1DBD7D53DE}"/>
              </a:ext>
            </a:extLst>
          </p:cNvPr>
          <p:cNvSpPr/>
          <p:nvPr/>
        </p:nvSpPr>
        <p:spPr>
          <a:xfrm>
            <a:off x="4101704" y="2967335"/>
            <a:ext cx="3988592" cy="923330"/>
          </a:xfrm>
          <a:prstGeom prst="rect">
            <a:avLst/>
          </a:prstGeom>
          <a:noFill/>
        </p:spPr>
        <p:txBody>
          <a:bodyPr wrap="none" lIns="91440" tIns="45720" rIns="91440" bIns="45720">
            <a:spAutoFit/>
          </a:bodyPr>
          <a:lstStyle/>
          <a:p>
            <a:pPr algn="ctr"/>
            <a:r>
              <a:rPr lang="en-US" sz="5400" b="1" cap="none" spc="0" dirty="0">
                <a:ln w="12700">
                  <a:solidFill>
                    <a:schemeClr val="bg1"/>
                  </a:solidFill>
                  <a:prstDash val="solid"/>
                </a:ln>
                <a:solidFill>
                  <a:schemeClr val="bg1"/>
                </a:solidFill>
                <a:effectLst>
                  <a:outerShdw dist="38100" dir="2640000" algn="bl" rotWithShape="0">
                    <a:schemeClr val="accent1"/>
                  </a:outerShdw>
                </a:effectLst>
              </a:rPr>
              <a:t>End Use Case</a:t>
            </a:r>
          </a:p>
        </p:txBody>
      </p:sp>
    </p:spTree>
    <p:extLst>
      <p:ext uri="{BB962C8B-B14F-4D97-AF65-F5344CB8AC3E}">
        <p14:creationId xmlns:p14="http://schemas.microsoft.com/office/powerpoint/2010/main" val="360204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br>
              <a:rPr lang="en-US" dirty="0"/>
            </a:br>
            <a:r>
              <a:rPr lang="en-US" b="1" dirty="0">
                <a:solidFill>
                  <a:srgbClr val="FF0000"/>
                </a:solidFill>
                <a:latin typeface="Arial Black" panose="020B0A04020102020204" pitchFamily="34" charset="0"/>
              </a:rPr>
              <a:t>Power BI Desktop</a:t>
            </a:r>
          </a:p>
        </p:txBody>
      </p:sp>
      <p:sp>
        <p:nvSpPr>
          <p:cNvPr id="3" name="Content Placeholder 2"/>
          <p:cNvSpPr>
            <a:spLocks noGrp="1"/>
          </p:cNvSpPr>
          <p:nvPr>
            <p:ph idx="1"/>
          </p:nvPr>
        </p:nvSpPr>
        <p:spPr/>
        <p:txBody>
          <a:bodyPr>
            <a:normAutofit fontScale="92500" lnSpcReduction="10000"/>
          </a:bodyPr>
          <a:lstStyle/>
          <a:p>
            <a:pPr lvl="0"/>
            <a:r>
              <a:rPr lang="en-US" dirty="0"/>
              <a:t>Connect securely to hundreds of data sources —in the cloud and on-premises </a:t>
            </a:r>
          </a:p>
          <a:p>
            <a:pPr lvl="0"/>
            <a:r>
              <a:rPr lang="en-US" dirty="0"/>
              <a:t>Transform and mash up data from multiple sources—in just a few clicks </a:t>
            </a:r>
          </a:p>
          <a:p>
            <a:pPr lvl="0"/>
            <a:r>
              <a:rPr lang="en-US" dirty="0"/>
              <a:t>Create, design and distribute </a:t>
            </a:r>
            <a:r>
              <a:rPr lang="en-US" dirty="0" err="1"/>
              <a:t>Bl</a:t>
            </a:r>
            <a:r>
              <a:rPr lang="en-US" dirty="0"/>
              <a:t> content - Extend your data models with DAX  formulas </a:t>
            </a:r>
          </a:p>
          <a:p>
            <a:pPr lvl="0"/>
            <a:r>
              <a:rPr lang="en-US" dirty="0"/>
              <a:t>Choose from more than 100 cutting-edge data visuals—or create your own </a:t>
            </a:r>
          </a:p>
          <a:p>
            <a:pPr lvl="0"/>
            <a:r>
              <a:rPr lang="en-US" dirty="0"/>
              <a:t>Dig deep into data to find patterns and discover insights </a:t>
            </a:r>
          </a:p>
          <a:p>
            <a:pPr lvl="0"/>
            <a:r>
              <a:rPr lang="en-US" dirty="0"/>
              <a:t>Create mobile reports for on-the-go users </a:t>
            </a:r>
          </a:p>
          <a:p>
            <a:pPr lvl="0"/>
            <a:r>
              <a:rPr lang="en-US" dirty="0"/>
              <a:t>Publish securely to the web or an on-premises report server, or embed visuals in your website or app</a:t>
            </a:r>
          </a:p>
        </p:txBody>
      </p:sp>
    </p:spTree>
    <p:extLst>
      <p:ext uri="{BB962C8B-B14F-4D97-AF65-F5344CB8AC3E}">
        <p14:creationId xmlns:p14="http://schemas.microsoft.com/office/powerpoint/2010/main" val="10784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bject&#10;&#10;Description generated with very high confidence">
            <a:extLst>
              <a:ext uri="{FF2B5EF4-FFF2-40B4-BE49-F238E27FC236}">
                <a16:creationId xmlns:a16="http://schemas.microsoft.com/office/drawing/2014/main" xmlns="" id="{75801D13-4F83-445A-94A4-9165D437B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875265"/>
            <a:ext cx="12077700" cy="5636260"/>
          </a:xfrm>
          <a:prstGeom prst="rect">
            <a:avLst/>
          </a:prstGeom>
        </p:spPr>
      </p:pic>
      <p:sp>
        <p:nvSpPr>
          <p:cNvPr id="4" name="Rectangle 3">
            <a:extLst>
              <a:ext uri="{FF2B5EF4-FFF2-40B4-BE49-F238E27FC236}">
                <a16:creationId xmlns:a16="http://schemas.microsoft.com/office/drawing/2014/main" xmlns="" id="{B428821D-BE2B-4AF1-8C71-09550782E496}"/>
              </a:ext>
            </a:extLst>
          </p:cNvPr>
          <p:cNvSpPr/>
          <p:nvPr/>
        </p:nvSpPr>
        <p:spPr>
          <a:xfrm>
            <a:off x="604692" y="333137"/>
            <a:ext cx="11193607" cy="461665"/>
          </a:xfrm>
          <a:prstGeom prst="rect">
            <a:avLst/>
          </a:prstGeom>
        </p:spPr>
        <p:txBody>
          <a:bodyPr wrap="square">
            <a:spAutoFit/>
          </a:bodyPr>
          <a:lstStyle/>
          <a:p>
            <a:r>
              <a:rPr lang="en-US" altLang="en-US" sz="2400" b="1" i="1" dirty="0" smtClean="0">
                <a:solidFill>
                  <a:srgbClr val="FF0000"/>
                </a:solidFill>
                <a:latin typeface="Myriad Pro" charset="0"/>
              </a:rPr>
              <a:t>Power </a:t>
            </a:r>
            <a:r>
              <a:rPr lang="en-US" altLang="en-US" sz="2400" b="1" i="1" dirty="0">
                <a:solidFill>
                  <a:srgbClr val="FF0000"/>
                </a:solidFill>
                <a:latin typeface="Myriad Pro" charset="0"/>
              </a:rPr>
              <a:t>BI System Architecture</a:t>
            </a:r>
          </a:p>
        </p:txBody>
      </p:sp>
    </p:spTree>
    <p:extLst>
      <p:ext uri="{BB962C8B-B14F-4D97-AF65-F5344CB8AC3E}">
        <p14:creationId xmlns:p14="http://schemas.microsoft.com/office/powerpoint/2010/main" val="2301482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5D6464D-020F-480B-A1E1-8CC8BFC14FD3}"/>
              </a:ext>
            </a:extLst>
          </p:cNvPr>
          <p:cNvPicPr>
            <a:picLocks noChangeAspect="1"/>
          </p:cNvPicPr>
          <p:nvPr/>
        </p:nvPicPr>
        <p:blipFill>
          <a:blip r:embed="rId2"/>
          <a:stretch>
            <a:fillRect/>
          </a:stretch>
        </p:blipFill>
        <p:spPr>
          <a:xfrm>
            <a:off x="1668545" y="1882349"/>
            <a:ext cx="8889476" cy="4815134"/>
          </a:xfrm>
          <a:prstGeom prst="rect">
            <a:avLst/>
          </a:prstGeom>
        </p:spPr>
      </p:pic>
      <p:sp>
        <p:nvSpPr>
          <p:cNvPr id="3" name="Rectangle 2">
            <a:extLst>
              <a:ext uri="{FF2B5EF4-FFF2-40B4-BE49-F238E27FC236}">
                <a16:creationId xmlns:a16="http://schemas.microsoft.com/office/drawing/2014/main" xmlns="" id="{9A982632-EA16-4DF9-8BA6-F269CFC0E910}"/>
              </a:ext>
            </a:extLst>
          </p:cNvPr>
          <p:cNvSpPr/>
          <p:nvPr/>
        </p:nvSpPr>
        <p:spPr>
          <a:xfrm>
            <a:off x="604692" y="333137"/>
            <a:ext cx="11193607" cy="461665"/>
          </a:xfrm>
          <a:prstGeom prst="rect">
            <a:avLst/>
          </a:prstGeom>
        </p:spPr>
        <p:txBody>
          <a:bodyPr wrap="square">
            <a:spAutoFit/>
          </a:bodyPr>
          <a:lstStyle/>
          <a:p>
            <a:r>
              <a:rPr lang="en-US" altLang="en-US" sz="2400" b="1" dirty="0">
                <a:solidFill>
                  <a:srgbClr val="FF0000"/>
                </a:solidFill>
                <a:latin typeface="Myriad Pro" charset="0"/>
              </a:rPr>
              <a:t>Power BI Desktop – Welcome Splash Screen</a:t>
            </a:r>
          </a:p>
        </p:txBody>
      </p:sp>
      <p:sp>
        <p:nvSpPr>
          <p:cNvPr id="5" name="TextBox 4">
            <a:extLst>
              <a:ext uri="{FF2B5EF4-FFF2-40B4-BE49-F238E27FC236}">
                <a16:creationId xmlns:a16="http://schemas.microsoft.com/office/drawing/2014/main" xmlns="" id="{3C5936EE-BE2B-44AB-A80A-E326690AC09F}"/>
              </a:ext>
            </a:extLst>
          </p:cNvPr>
          <p:cNvSpPr txBox="1"/>
          <p:nvPr/>
        </p:nvSpPr>
        <p:spPr>
          <a:xfrm>
            <a:off x="480767" y="840036"/>
            <a:ext cx="10473179" cy="276999"/>
          </a:xfrm>
          <a:prstGeom prst="rect">
            <a:avLst/>
          </a:prstGeom>
          <a:noFill/>
        </p:spPr>
        <p:txBody>
          <a:bodyPr wrap="square" rtlCol="0">
            <a:spAutoFit/>
          </a:bodyPr>
          <a:lstStyle/>
          <a:p>
            <a:r>
              <a:rPr lang="en-US" sz="1200" dirty="0"/>
              <a:t>When you first open up Power BI it will open on the Splash Screen where you will find a lot of helpful information. </a:t>
            </a:r>
          </a:p>
        </p:txBody>
      </p:sp>
      <p:sp>
        <p:nvSpPr>
          <p:cNvPr id="6" name="Rectangle 5">
            <a:extLst>
              <a:ext uri="{FF2B5EF4-FFF2-40B4-BE49-F238E27FC236}">
                <a16:creationId xmlns:a16="http://schemas.microsoft.com/office/drawing/2014/main" xmlns="" id="{995B821C-BB7A-4E5A-9F1F-E72341EB4B91}"/>
              </a:ext>
            </a:extLst>
          </p:cNvPr>
          <p:cNvSpPr/>
          <p:nvPr/>
        </p:nvSpPr>
        <p:spPr>
          <a:xfrm>
            <a:off x="7183225" y="3129699"/>
            <a:ext cx="1362767" cy="1093509"/>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xmlns="" id="{D10F8868-533D-44BE-B890-4C90473AC740}"/>
              </a:ext>
            </a:extLst>
          </p:cNvPr>
          <p:cNvCxnSpPr/>
          <p:nvPr/>
        </p:nvCxnSpPr>
        <p:spPr>
          <a:xfrm flipH="1">
            <a:off x="8247185" y="1565031"/>
            <a:ext cx="1529861" cy="17496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7D3CDF5A-2672-4C2E-8F00-3547BB7527D1}"/>
              </a:ext>
            </a:extLst>
          </p:cNvPr>
          <p:cNvSpPr txBox="1"/>
          <p:nvPr/>
        </p:nvSpPr>
        <p:spPr>
          <a:xfrm>
            <a:off x="9746469" y="990218"/>
            <a:ext cx="2414954" cy="830997"/>
          </a:xfrm>
          <a:prstGeom prst="rect">
            <a:avLst/>
          </a:prstGeom>
          <a:noFill/>
        </p:spPr>
        <p:txBody>
          <a:bodyPr wrap="square" rtlCol="0">
            <a:spAutoFit/>
          </a:bodyPr>
          <a:lstStyle/>
          <a:p>
            <a:r>
              <a:rPr lang="en-US" sz="1200" dirty="0"/>
              <a:t>Find out what is new in the latest release or interact on the highly interactive forums, which are a great way to ask questions </a:t>
            </a:r>
          </a:p>
        </p:txBody>
      </p:sp>
      <p:sp>
        <p:nvSpPr>
          <p:cNvPr id="12" name="Rectangle 11">
            <a:extLst>
              <a:ext uri="{FF2B5EF4-FFF2-40B4-BE49-F238E27FC236}">
                <a16:creationId xmlns:a16="http://schemas.microsoft.com/office/drawing/2014/main" xmlns="" id="{728E4B28-8A95-4D9B-929E-2ED75ACE5951}"/>
              </a:ext>
            </a:extLst>
          </p:cNvPr>
          <p:cNvSpPr/>
          <p:nvPr/>
        </p:nvSpPr>
        <p:spPr>
          <a:xfrm>
            <a:off x="3631223" y="3543301"/>
            <a:ext cx="931985" cy="404033"/>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4" name="Straight Arrow Connector 13">
            <a:extLst>
              <a:ext uri="{FF2B5EF4-FFF2-40B4-BE49-F238E27FC236}">
                <a16:creationId xmlns:a16="http://schemas.microsoft.com/office/drawing/2014/main" xmlns="" id="{6A727E75-EC02-4AA1-8C5C-D9D346349451}"/>
              </a:ext>
            </a:extLst>
          </p:cNvPr>
          <p:cNvCxnSpPr>
            <a:cxnSpLocks/>
          </p:cNvCxnSpPr>
          <p:nvPr/>
        </p:nvCxnSpPr>
        <p:spPr>
          <a:xfrm>
            <a:off x="3631223" y="1662542"/>
            <a:ext cx="0" cy="17932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DD91271-A972-4B1E-A484-00B39218EF2E}"/>
              </a:ext>
            </a:extLst>
          </p:cNvPr>
          <p:cNvSpPr txBox="1"/>
          <p:nvPr/>
        </p:nvSpPr>
        <p:spPr>
          <a:xfrm>
            <a:off x="3628292" y="1176526"/>
            <a:ext cx="2414953" cy="646331"/>
          </a:xfrm>
          <a:prstGeom prst="rect">
            <a:avLst/>
          </a:prstGeom>
          <a:noFill/>
        </p:spPr>
        <p:txBody>
          <a:bodyPr wrap="square" rtlCol="0">
            <a:spAutoFit/>
          </a:bodyPr>
          <a:lstStyle/>
          <a:p>
            <a:r>
              <a:rPr lang="en-US" sz="1200" dirty="0"/>
              <a:t>Start a new import from a new source, or connect to a recently used source</a:t>
            </a:r>
          </a:p>
        </p:txBody>
      </p:sp>
      <p:sp>
        <p:nvSpPr>
          <p:cNvPr id="18" name="Rectangle 17">
            <a:extLst>
              <a:ext uri="{FF2B5EF4-FFF2-40B4-BE49-F238E27FC236}">
                <a16:creationId xmlns:a16="http://schemas.microsoft.com/office/drawing/2014/main" xmlns="" id="{FA544F68-6CA0-4F63-AA65-A5DD0AB8B000}"/>
              </a:ext>
            </a:extLst>
          </p:cNvPr>
          <p:cNvSpPr/>
          <p:nvPr/>
        </p:nvSpPr>
        <p:spPr>
          <a:xfrm>
            <a:off x="3628292" y="4013333"/>
            <a:ext cx="1269023" cy="1162074"/>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xmlns="" id="{5721CCEF-64A9-46F0-BE63-9DB39417494A}"/>
              </a:ext>
            </a:extLst>
          </p:cNvPr>
          <p:cNvCxnSpPr>
            <a:cxnSpLocks/>
          </p:cNvCxnSpPr>
          <p:nvPr/>
        </p:nvCxnSpPr>
        <p:spPr>
          <a:xfrm>
            <a:off x="2834640" y="4223208"/>
            <a:ext cx="67056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8A94B669-81C2-44F2-B0EE-E280C966F771}"/>
              </a:ext>
            </a:extLst>
          </p:cNvPr>
          <p:cNvSpPr txBox="1"/>
          <p:nvPr/>
        </p:nvSpPr>
        <p:spPr>
          <a:xfrm>
            <a:off x="2095500" y="3703605"/>
            <a:ext cx="1409700" cy="461665"/>
          </a:xfrm>
          <a:prstGeom prst="rect">
            <a:avLst/>
          </a:prstGeom>
          <a:noFill/>
        </p:spPr>
        <p:txBody>
          <a:bodyPr wrap="square" rtlCol="0">
            <a:spAutoFit/>
          </a:bodyPr>
          <a:lstStyle/>
          <a:p>
            <a:pPr algn="r"/>
            <a:r>
              <a:rPr lang="en-US" sz="1200" dirty="0"/>
              <a:t>Open a recent file or other report</a:t>
            </a:r>
          </a:p>
        </p:txBody>
      </p:sp>
      <p:sp>
        <p:nvSpPr>
          <p:cNvPr id="23" name="Rectangle 22">
            <a:extLst>
              <a:ext uri="{FF2B5EF4-FFF2-40B4-BE49-F238E27FC236}">
                <a16:creationId xmlns:a16="http://schemas.microsoft.com/office/drawing/2014/main" xmlns="" id="{CF7C1754-DDAE-47BE-B562-2AE821E8AA9C}"/>
              </a:ext>
            </a:extLst>
          </p:cNvPr>
          <p:cNvSpPr/>
          <p:nvPr/>
        </p:nvSpPr>
        <p:spPr>
          <a:xfrm>
            <a:off x="5138737" y="3129699"/>
            <a:ext cx="1981201" cy="2456714"/>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xmlns="" id="{8B4485E5-CC44-4974-87D0-7F7515C9B948}"/>
              </a:ext>
            </a:extLst>
          </p:cNvPr>
          <p:cNvCxnSpPr/>
          <p:nvPr/>
        </p:nvCxnSpPr>
        <p:spPr>
          <a:xfrm flipH="1">
            <a:off x="6172200" y="1758462"/>
            <a:ext cx="947738" cy="1248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5B01975E-C68C-42A5-B949-C9C5B9E28001}"/>
              </a:ext>
            </a:extLst>
          </p:cNvPr>
          <p:cNvSpPr txBox="1"/>
          <p:nvPr/>
        </p:nvSpPr>
        <p:spPr>
          <a:xfrm>
            <a:off x="6912746" y="1472835"/>
            <a:ext cx="2414953" cy="276999"/>
          </a:xfrm>
          <a:prstGeom prst="rect">
            <a:avLst/>
          </a:prstGeom>
          <a:noFill/>
        </p:spPr>
        <p:txBody>
          <a:bodyPr wrap="square" rtlCol="0">
            <a:spAutoFit/>
          </a:bodyPr>
          <a:lstStyle/>
          <a:p>
            <a:r>
              <a:rPr lang="en-US" sz="1200" dirty="0"/>
              <a:t>Tutorial Videos</a:t>
            </a:r>
          </a:p>
        </p:txBody>
      </p:sp>
      <p:sp>
        <p:nvSpPr>
          <p:cNvPr id="27" name="Rectangle 26">
            <a:extLst>
              <a:ext uri="{FF2B5EF4-FFF2-40B4-BE49-F238E27FC236}">
                <a16:creationId xmlns:a16="http://schemas.microsoft.com/office/drawing/2014/main" xmlns="" id="{FF6D3845-0F75-4DF6-9F7D-D5753DC0CA1C}"/>
              </a:ext>
            </a:extLst>
          </p:cNvPr>
          <p:cNvSpPr/>
          <p:nvPr/>
        </p:nvSpPr>
        <p:spPr>
          <a:xfrm>
            <a:off x="7183225" y="4282700"/>
            <a:ext cx="1362767" cy="1303713"/>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xmlns="" id="{1CE00AD0-3718-4542-BF21-083E0F9A3040}"/>
              </a:ext>
            </a:extLst>
          </p:cNvPr>
          <p:cNvCxnSpPr/>
          <p:nvPr/>
        </p:nvCxnSpPr>
        <p:spPr>
          <a:xfrm flipH="1" flipV="1">
            <a:off x="8183880" y="5316924"/>
            <a:ext cx="2770066" cy="861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625CF166-ADF0-4E6E-A191-422928CCFFB1}"/>
              </a:ext>
            </a:extLst>
          </p:cNvPr>
          <p:cNvSpPr txBox="1"/>
          <p:nvPr/>
        </p:nvSpPr>
        <p:spPr>
          <a:xfrm>
            <a:off x="10941528" y="6160734"/>
            <a:ext cx="1234295" cy="276999"/>
          </a:xfrm>
          <a:prstGeom prst="rect">
            <a:avLst/>
          </a:prstGeom>
          <a:noFill/>
        </p:spPr>
        <p:txBody>
          <a:bodyPr wrap="square" rtlCol="0">
            <a:spAutoFit/>
          </a:bodyPr>
          <a:lstStyle/>
          <a:p>
            <a:r>
              <a:rPr lang="en-US" sz="1200" dirty="0"/>
              <a:t>Announcements</a:t>
            </a:r>
          </a:p>
        </p:txBody>
      </p:sp>
    </p:spTree>
    <p:extLst>
      <p:ext uri="{BB962C8B-B14F-4D97-AF65-F5344CB8AC3E}">
        <p14:creationId xmlns:p14="http://schemas.microsoft.com/office/powerpoint/2010/main" val="142045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FA6EF134-2D2A-4CC6-9CB9-06749DFD4A2D}"/>
              </a:ext>
            </a:extLst>
          </p:cNvPr>
          <p:cNvPicPr>
            <a:picLocks noChangeAspect="1"/>
          </p:cNvPicPr>
          <p:nvPr/>
        </p:nvPicPr>
        <p:blipFill>
          <a:blip r:embed="rId2"/>
          <a:stretch>
            <a:fillRect/>
          </a:stretch>
        </p:blipFill>
        <p:spPr>
          <a:xfrm>
            <a:off x="1816785" y="1714591"/>
            <a:ext cx="8897112" cy="4819269"/>
          </a:xfrm>
          <a:prstGeom prst="rect">
            <a:avLst/>
          </a:prstGeom>
        </p:spPr>
      </p:pic>
      <p:sp>
        <p:nvSpPr>
          <p:cNvPr id="3" name="Rectangle 2">
            <a:extLst>
              <a:ext uri="{FF2B5EF4-FFF2-40B4-BE49-F238E27FC236}">
                <a16:creationId xmlns:a16="http://schemas.microsoft.com/office/drawing/2014/main" xmlns="" id="{67DA3A6F-3E8E-45D2-A77C-0E51F3CE5005}"/>
              </a:ext>
            </a:extLst>
          </p:cNvPr>
          <p:cNvSpPr/>
          <p:nvPr/>
        </p:nvSpPr>
        <p:spPr>
          <a:xfrm>
            <a:off x="604692" y="333137"/>
            <a:ext cx="11193607" cy="461665"/>
          </a:xfrm>
          <a:prstGeom prst="rect">
            <a:avLst/>
          </a:prstGeom>
        </p:spPr>
        <p:txBody>
          <a:bodyPr wrap="square">
            <a:spAutoFit/>
          </a:bodyPr>
          <a:lstStyle/>
          <a:p>
            <a:r>
              <a:rPr lang="en-US" altLang="en-US" sz="2400" b="1" dirty="0">
                <a:solidFill>
                  <a:srgbClr val="FF0000"/>
                </a:solidFill>
                <a:latin typeface="Myriad Pro" charset="0"/>
              </a:rPr>
              <a:t>Power BI Desktop - User Interface (Report View)</a:t>
            </a:r>
          </a:p>
        </p:txBody>
      </p:sp>
      <p:sp>
        <p:nvSpPr>
          <p:cNvPr id="5" name="Rectangle 4">
            <a:extLst>
              <a:ext uri="{FF2B5EF4-FFF2-40B4-BE49-F238E27FC236}">
                <a16:creationId xmlns:a16="http://schemas.microsoft.com/office/drawing/2014/main" xmlns="" id="{401F7844-6A8B-4D32-A334-763DACA8472D}"/>
              </a:ext>
            </a:extLst>
          </p:cNvPr>
          <p:cNvSpPr/>
          <p:nvPr/>
        </p:nvSpPr>
        <p:spPr>
          <a:xfrm>
            <a:off x="2144932" y="2392240"/>
            <a:ext cx="6761285" cy="3903785"/>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45DBA820-3779-464E-862D-4E1318B73097}"/>
              </a:ext>
            </a:extLst>
          </p:cNvPr>
          <p:cNvSpPr txBox="1"/>
          <p:nvPr/>
        </p:nvSpPr>
        <p:spPr>
          <a:xfrm>
            <a:off x="5132950" y="4229101"/>
            <a:ext cx="785250" cy="276999"/>
          </a:xfrm>
          <a:prstGeom prst="rect">
            <a:avLst/>
          </a:prstGeom>
          <a:solidFill>
            <a:schemeClr val="bg1"/>
          </a:solidFill>
        </p:spPr>
        <p:txBody>
          <a:bodyPr wrap="square" rtlCol="0">
            <a:spAutoFit/>
          </a:bodyPr>
          <a:lstStyle/>
          <a:p>
            <a:pPr algn="ctr"/>
            <a:r>
              <a:rPr lang="en-US" sz="1200" b="1" dirty="0"/>
              <a:t>CANVAS</a:t>
            </a:r>
          </a:p>
        </p:txBody>
      </p:sp>
      <p:cxnSp>
        <p:nvCxnSpPr>
          <p:cNvPr id="8" name="Straight Arrow Connector 7">
            <a:extLst>
              <a:ext uri="{FF2B5EF4-FFF2-40B4-BE49-F238E27FC236}">
                <a16:creationId xmlns:a16="http://schemas.microsoft.com/office/drawing/2014/main" xmlns="" id="{740AEED9-A047-4A72-BCB9-7D6E0A6D1254}"/>
              </a:ext>
            </a:extLst>
          </p:cNvPr>
          <p:cNvCxnSpPr>
            <a:cxnSpLocks/>
          </p:cNvCxnSpPr>
          <p:nvPr/>
        </p:nvCxnSpPr>
        <p:spPr>
          <a:xfrm flipV="1">
            <a:off x="5521569" y="2830154"/>
            <a:ext cx="795411" cy="1302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EBF493AE-9362-4F74-B1F1-3B7D0069C134}"/>
              </a:ext>
            </a:extLst>
          </p:cNvPr>
          <p:cNvCxnSpPr>
            <a:cxnSpLocks/>
          </p:cNvCxnSpPr>
          <p:nvPr/>
        </p:nvCxnSpPr>
        <p:spPr>
          <a:xfrm flipH="1">
            <a:off x="4800600" y="4533900"/>
            <a:ext cx="725366" cy="1630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A5DCB57-DE0B-4D99-B2E7-D3B1A5109B2C}"/>
              </a:ext>
            </a:extLst>
          </p:cNvPr>
          <p:cNvCxnSpPr>
            <a:cxnSpLocks/>
          </p:cNvCxnSpPr>
          <p:nvPr/>
        </p:nvCxnSpPr>
        <p:spPr>
          <a:xfrm>
            <a:off x="5918200" y="4344133"/>
            <a:ext cx="2753360" cy="582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2B89A42-8249-46D2-8527-49BBE6812A65}"/>
              </a:ext>
            </a:extLst>
          </p:cNvPr>
          <p:cNvCxnSpPr>
            <a:cxnSpLocks/>
          </p:cNvCxnSpPr>
          <p:nvPr/>
        </p:nvCxnSpPr>
        <p:spPr>
          <a:xfrm flipH="1" flipV="1">
            <a:off x="2484120" y="3688080"/>
            <a:ext cx="2641796" cy="6878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A36BB033-5196-470F-9DF0-336AAA51D878}"/>
              </a:ext>
            </a:extLst>
          </p:cNvPr>
          <p:cNvSpPr/>
          <p:nvPr/>
        </p:nvSpPr>
        <p:spPr>
          <a:xfrm>
            <a:off x="9020908" y="2371986"/>
            <a:ext cx="835269" cy="916337"/>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xmlns="" id="{ECE48042-609C-4B2B-813A-94EFB8EA2D62}"/>
              </a:ext>
            </a:extLst>
          </p:cNvPr>
          <p:cNvCxnSpPr>
            <a:cxnSpLocks/>
          </p:cNvCxnSpPr>
          <p:nvPr/>
        </p:nvCxnSpPr>
        <p:spPr>
          <a:xfrm>
            <a:off x="8963025" y="1624501"/>
            <a:ext cx="771525" cy="9185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80A3AFF8-3EFB-4D8D-AABF-079EF6C48812}"/>
              </a:ext>
            </a:extLst>
          </p:cNvPr>
          <p:cNvSpPr/>
          <p:nvPr/>
        </p:nvSpPr>
        <p:spPr>
          <a:xfrm>
            <a:off x="9856177" y="2371986"/>
            <a:ext cx="835269" cy="4161872"/>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xmlns="" id="{F4A7D201-B579-4172-A035-D6204F11678B}"/>
              </a:ext>
            </a:extLst>
          </p:cNvPr>
          <p:cNvSpPr/>
          <p:nvPr/>
        </p:nvSpPr>
        <p:spPr>
          <a:xfrm>
            <a:off x="9020908" y="3288323"/>
            <a:ext cx="835269" cy="3245538"/>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xmlns="" id="{E336C542-3707-4BA5-AD9B-CFC885965334}"/>
              </a:ext>
            </a:extLst>
          </p:cNvPr>
          <p:cNvCxnSpPr>
            <a:cxnSpLocks/>
          </p:cNvCxnSpPr>
          <p:nvPr/>
        </p:nvCxnSpPr>
        <p:spPr>
          <a:xfrm flipH="1">
            <a:off x="10475546" y="4799013"/>
            <a:ext cx="148150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36F1E9BF-DB3D-4F3D-A94C-051AEB0961F4}"/>
              </a:ext>
            </a:extLst>
          </p:cNvPr>
          <p:cNvCxnSpPr>
            <a:cxnSpLocks/>
          </p:cNvCxnSpPr>
          <p:nvPr/>
        </p:nvCxnSpPr>
        <p:spPr>
          <a:xfrm flipH="1">
            <a:off x="9425445" y="6069805"/>
            <a:ext cx="260185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D465BD61-98A5-4B2C-A0F7-3A4BFFECC1FD}"/>
              </a:ext>
            </a:extLst>
          </p:cNvPr>
          <p:cNvCxnSpPr>
            <a:cxnSpLocks/>
          </p:cNvCxnSpPr>
          <p:nvPr/>
        </p:nvCxnSpPr>
        <p:spPr>
          <a:xfrm flipH="1">
            <a:off x="10475546" y="1347602"/>
            <a:ext cx="869939" cy="5290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EBFFE17A-EDE6-4392-BD47-B83BAA44E340}"/>
              </a:ext>
            </a:extLst>
          </p:cNvPr>
          <p:cNvCxnSpPr>
            <a:cxnSpLocks/>
          </p:cNvCxnSpPr>
          <p:nvPr/>
        </p:nvCxnSpPr>
        <p:spPr>
          <a:xfrm>
            <a:off x="7294880" y="1531977"/>
            <a:ext cx="1222950" cy="597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B85B27BA-DF69-4C9F-BA57-0CDCE717A308}"/>
              </a:ext>
            </a:extLst>
          </p:cNvPr>
          <p:cNvCxnSpPr>
            <a:cxnSpLocks/>
          </p:cNvCxnSpPr>
          <p:nvPr/>
        </p:nvCxnSpPr>
        <p:spPr>
          <a:xfrm>
            <a:off x="1310054" y="2335143"/>
            <a:ext cx="499697" cy="1830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6151FF34-F193-477E-A06C-0B6336A291CD}"/>
              </a:ext>
            </a:extLst>
          </p:cNvPr>
          <p:cNvCxnSpPr/>
          <p:nvPr/>
        </p:nvCxnSpPr>
        <p:spPr>
          <a:xfrm>
            <a:off x="1291695" y="2685868"/>
            <a:ext cx="518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AC843809-9F9F-43F3-84D4-DEAC8312D3CC}"/>
              </a:ext>
            </a:extLst>
          </p:cNvPr>
          <p:cNvCxnSpPr>
            <a:cxnSpLocks/>
          </p:cNvCxnSpPr>
          <p:nvPr/>
        </p:nvCxnSpPr>
        <p:spPr>
          <a:xfrm flipV="1">
            <a:off x="1298729" y="2939168"/>
            <a:ext cx="518056" cy="125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xmlns="" id="{0DAE74C8-4592-466E-938D-AAA15834B4FC}"/>
              </a:ext>
            </a:extLst>
          </p:cNvPr>
          <p:cNvCxnSpPr/>
          <p:nvPr/>
        </p:nvCxnSpPr>
        <p:spPr>
          <a:xfrm>
            <a:off x="1291695" y="4475598"/>
            <a:ext cx="518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xmlns="" id="{01C5E0D3-15FC-42C5-85D8-F0B34D4590BA}"/>
              </a:ext>
            </a:extLst>
          </p:cNvPr>
          <p:cNvSpPr txBox="1"/>
          <p:nvPr/>
        </p:nvSpPr>
        <p:spPr>
          <a:xfrm>
            <a:off x="10843462" y="5439984"/>
            <a:ext cx="1183835" cy="646331"/>
          </a:xfrm>
          <a:prstGeom prst="rect">
            <a:avLst/>
          </a:prstGeom>
          <a:noFill/>
        </p:spPr>
        <p:txBody>
          <a:bodyPr wrap="square" rtlCol="0">
            <a:spAutoFit/>
          </a:bodyPr>
          <a:lstStyle/>
          <a:p>
            <a:pPr algn="r"/>
            <a:r>
              <a:rPr lang="en-US" sz="1200" dirty="0"/>
              <a:t>Visualization </a:t>
            </a:r>
          </a:p>
          <a:p>
            <a:pPr algn="r"/>
            <a:r>
              <a:rPr lang="en-US" sz="1200" dirty="0"/>
              <a:t>Controls &amp; Formatting</a:t>
            </a:r>
          </a:p>
        </p:txBody>
      </p:sp>
      <p:sp>
        <p:nvSpPr>
          <p:cNvPr id="70" name="TextBox 69">
            <a:extLst>
              <a:ext uri="{FF2B5EF4-FFF2-40B4-BE49-F238E27FC236}">
                <a16:creationId xmlns:a16="http://schemas.microsoft.com/office/drawing/2014/main" xmlns="" id="{25BC42A1-F01D-490D-B3CB-442C7ACE65AA}"/>
              </a:ext>
            </a:extLst>
          </p:cNvPr>
          <p:cNvSpPr txBox="1"/>
          <p:nvPr/>
        </p:nvSpPr>
        <p:spPr>
          <a:xfrm>
            <a:off x="10482398" y="4334959"/>
            <a:ext cx="1544899" cy="461665"/>
          </a:xfrm>
          <a:prstGeom prst="rect">
            <a:avLst/>
          </a:prstGeom>
          <a:noFill/>
        </p:spPr>
        <p:txBody>
          <a:bodyPr wrap="square" rtlCol="0">
            <a:spAutoFit/>
          </a:bodyPr>
          <a:lstStyle/>
          <a:p>
            <a:pPr algn="r"/>
            <a:r>
              <a:rPr lang="en-US" sz="1200" dirty="0"/>
              <a:t>Fields Pane</a:t>
            </a:r>
          </a:p>
          <a:p>
            <a:pPr algn="r"/>
            <a:r>
              <a:rPr lang="en-US" sz="1200" dirty="0"/>
              <a:t>(Data Model)</a:t>
            </a:r>
          </a:p>
        </p:txBody>
      </p:sp>
      <p:sp>
        <p:nvSpPr>
          <p:cNvPr id="71" name="TextBox 70">
            <a:extLst>
              <a:ext uri="{FF2B5EF4-FFF2-40B4-BE49-F238E27FC236}">
                <a16:creationId xmlns:a16="http://schemas.microsoft.com/office/drawing/2014/main" xmlns="" id="{11998165-CB17-4198-9695-E8F9985F62AF}"/>
              </a:ext>
            </a:extLst>
          </p:cNvPr>
          <p:cNvSpPr txBox="1"/>
          <p:nvPr/>
        </p:nvSpPr>
        <p:spPr>
          <a:xfrm>
            <a:off x="5360572" y="1365677"/>
            <a:ext cx="1934308" cy="276999"/>
          </a:xfrm>
          <a:prstGeom prst="rect">
            <a:avLst/>
          </a:prstGeom>
          <a:noFill/>
        </p:spPr>
        <p:txBody>
          <a:bodyPr wrap="square" rtlCol="0">
            <a:spAutoFit/>
          </a:bodyPr>
          <a:lstStyle/>
          <a:p>
            <a:pPr algn="r"/>
            <a:r>
              <a:rPr lang="en-US" sz="1200" dirty="0"/>
              <a:t>Ribbon</a:t>
            </a:r>
          </a:p>
        </p:txBody>
      </p:sp>
      <p:sp>
        <p:nvSpPr>
          <p:cNvPr id="72" name="TextBox 71">
            <a:extLst>
              <a:ext uri="{FF2B5EF4-FFF2-40B4-BE49-F238E27FC236}">
                <a16:creationId xmlns:a16="http://schemas.microsoft.com/office/drawing/2014/main" xmlns="" id="{613F5AF6-D0AB-4692-A996-175C22F32422}"/>
              </a:ext>
            </a:extLst>
          </p:cNvPr>
          <p:cNvSpPr txBox="1"/>
          <p:nvPr/>
        </p:nvSpPr>
        <p:spPr>
          <a:xfrm>
            <a:off x="696196" y="3829267"/>
            <a:ext cx="724936" cy="646331"/>
          </a:xfrm>
          <a:prstGeom prst="rect">
            <a:avLst/>
          </a:prstGeom>
          <a:noFill/>
        </p:spPr>
        <p:txBody>
          <a:bodyPr wrap="square" rtlCol="0">
            <a:spAutoFit/>
          </a:bodyPr>
          <a:lstStyle/>
          <a:p>
            <a:pPr algn="r"/>
            <a:r>
              <a:rPr lang="en-US" sz="1200" dirty="0"/>
              <a:t>Data Model  Views</a:t>
            </a:r>
          </a:p>
        </p:txBody>
      </p:sp>
      <p:sp>
        <p:nvSpPr>
          <p:cNvPr id="73" name="TextBox 72">
            <a:extLst>
              <a:ext uri="{FF2B5EF4-FFF2-40B4-BE49-F238E27FC236}">
                <a16:creationId xmlns:a16="http://schemas.microsoft.com/office/drawing/2014/main" xmlns="" id="{E4BF560E-129B-41C1-B08E-8B4431AB74AC}"/>
              </a:ext>
            </a:extLst>
          </p:cNvPr>
          <p:cNvSpPr txBox="1"/>
          <p:nvPr/>
        </p:nvSpPr>
        <p:spPr>
          <a:xfrm>
            <a:off x="606972" y="1991156"/>
            <a:ext cx="724936" cy="276999"/>
          </a:xfrm>
          <a:prstGeom prst="rect">
            <a:avLst/>
          </a:prstGeom>
          <a:noFill/>
        </p:spPr>
        <p:txBody>
          <a:bodyPr wrap="square" rtlCol="0">
            <a:spAutoFit/>
          </a:bodyPr>
          <a:lstStyle/>
          <a:p>
            <a:pPr algn="r"/>
            <a:r>
              <a:rPr lang="en-US" sz="1200" dirty="0"/>
              <a:t>Report</a:t>
            </a:r>
          </a:p>
        </p:txBody>
      </p:sp>
      <p:sp>
        <p:nvSpPr>
          <p:cNvPr id="74" name="TextBox 73">
            <a:extLst>
              <a:ext uri="{FF2B5EF4-FFF2-40B4-BE49-F238E27FC236}">
                <a16:creationId xmlns:a16="http://schemas.microsoft.com/office/drawing/2014/main" xmlns="" id="{65001703-17FC-47A0-986C-263CD80D6B05}"/>
              </a:ext>
            </a:extLst>
          </p:cNvPr>
          <p:cNvSpPr txBox="1"/>
          <p:nvPr/>
        </p:nvSpPr>
        <p:spPr>
          <a:xfrm>
            <a:off x="608895" y="2504630"/>
            <a:ext cx="724936" cy="276999"/>
          </a:xfrm>
          <a:prstGeom prst="rect">
            <a:avLst/>
          </a:prstGeom>
          <a:noFill/>
        </p:spPr>
        <p:txBody>
          <a:bodyPr wrap="square" rtlCol="0">
            <a:spAutoFit/>
          </a:bodyPr>
          <a:lstStyle/>
          <a:p>
            <a:pPr algn="r"/>
            <a:r>
              <a:rPr lang="en-US" sz="1200" dirty="0"/>
              <a:t>Data</a:t>
            </a:r>
          </a:p>
        </p:txBody>
      </p:sp>
      <p:sp>
        <p:nvSpPr>
          <p:cNvPr id="75" name="TextBox 74">
            <a:extLst>
              <a:ext uri="{FF2B5EF4-FFF2-40B4-BE49-F238E27FC236}">
                <a16:creationId xmlns:a16="http://schemas.microsoft.com/office/drawing/2014/main" xmlns="" id="{2BA14709-6128-47FF-B260-1396DF114A91}"/>
              </a:ext>
            </a:extLst>
          </p:cNvPr>
          <p:cNvSpPr txBox="1"/>
          <p:nvPr/>
        </p:nvSpPr>
        <p:spPr>
          <a:xfrm>
            <a:off x="234551" y="2932913"/>
            <a:ext cx="1130271" cy="276999"/>
          </a:xfrm>
          <a:prstGeom prst="rect">
            <a:avLst/>
          </a:prstGeom>
          <a:noFill/>
        </p:spPr>
        <p:txBody>
          <a:bodyPr wrap="square" rtlCol="0">
            <a:spAutoFit/>
          </a:bodyPr>
          <a:lstStyle/>
          <a:p>
            <a:pPr algn="r"/>
            <a:r>
              <a:rPr lang="en-US" sz="1200" dirty="0"/>
              <a:t>Relationships</a:t>
            </a:r>
          </a:p>
        </p:txBody>
      </p:sp>
      <p:sp>
        <p:nvSpPr>
          <p:cNvPr id="76" name="TextBox 75">
            <a:extLst>
              <a:ext uri="{FF2B5EF4-FFF2-40B4-BE49-F238E27FC236}">
                <a16:creationId xmlns:a16="http://schemas.microsoft.com/office/drawing/2014/main" xmlns="" id="{1BBFED7A-129F-4AA1-8964-3475131EE825}"/>
              </a:ext>
            </a:extLst>
          </p:cNvPr>
          <p:cNvSpPr txBox="1"/>
          <p:nvPr/>
        </p:nvSpPr>
        <p:spPr>
          <a:xfrm>
            <a:off x="9759217" y="1034790"/>
            <a:ext cx="1934308" cy="276999"/>
          </a:xfrm>
          <a:prstGeom prst="rect">
            <a:avLst/>
          </a:prstGeom>
          <a:noFill/>
        </p:spPr>
        <p:txBody>
          <a:bodyPr wrap="square" rtlCol="0">
            <a:spAutoFit/>
          </a:bodyPr>
          <a:lstStyle/>
          <a:p>
            <a:pPr algn="r"/>
            <a:r>
              <a:rPr lang="en-US" sz="1200" dirty="0"/>
              <a:t>Account Sign-In</a:t>
            </a:r>
          </a:p>
        </p:txBody>
      </p:sp>
      <p:cxnSp>
        <p:nvCxnSpPr>
          <p:cNvPr id="13" name="Straight Arrow Connector 12">
            <a:extLst>
              <a:ext uri="{FF2B5EF4-FFF2-40B4-BE49-F238E27FC236}">
                <a16:creationId xmlns:a16="http://schemas.microsoft.com/office/drawing/2014/main" xmlns="" id="{4E077228-326A-463B-ADA5-9743940FD25A}"/>
              </a:ext>
            </a:extLst>
          </p:cNvPr>
          <p:cNvCxnSpPr>
            <a:cxnSpLocks/>
          </p:cNvCxnSpPr>
          <p:nvPr/>
        </p:nvCxnSpPr>
        <p:spPr>
          <a:xfrm>
            <a:off x="1046285" y="6418385"/>
            <a:ext cx="12619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3EBA4BF2-53C6-4151-BAC3-6D853B307738}"/>
              </a:ext>
            </a:extLst>
          </p:cNvPr>
          <p:cNvSpPr txBox="1"/>
          <p:nvPr/>
        </p:nvSpPr>
        <p:spPr>
          <a:xfrm>
            <a:off x="437218" y="5956719"/>
            <a:ext cx="724936" cy="461665"/>
          </a:xfrm>
          <a:prstGeom prst="rect">
            <a:avLst/>
          </a:prstGeom>
          <a:noFill/>
        </p:spPr>
        <p:txBody>
          <a:bodyPr wrap="square" rtlCol="0">
            <a:spAutoFit/>
          </a:bodyPr>
          <a:lstStyle/>
          <a:p>
            <a:pPr algn="r"/>
            <a:r>
              <a:rPr lang="en-US" sz="1200" dirty="0"/>
              <a:t>Canvas Pages</a:t>
            </a:r>
          </a:p>
        </p:txBody>
      </p:sp>
      <p:sp>
        <p:nvSpPr>
          <p:cNvPr id="35" name="TextBox 34">
            <a:extLst>
              <a:ext uri="{FF2B5EF4-FFF2-40B4-BE49-F238E27FC236}">
                <a16:creationId xmlns:a16="http://schemas.microsoft.com/office/drawing/2014/main" xmlns="" id="{EA23701D-69E9-45EA-AC27-3FBC7F13739D}"/>
              </a:ext>
            </a:extLst>
          </p:cNvPr>
          <p:cNvSpPr txBox="1"/>
          <p:nvPr/>
        </p:nvSpPr>
        <p:spPr>
          <a:xfrm>
            <a:off x="7628388" y="1155642"/>
            <a:ext cx="1934308" cy="276999"/>
          </a:xfrm>
          <a:prstGeom prst="rect">
            <a:avLst/>
          </a:prstGeom>
          <a:noFill/>
        </p:spPr>
        <p:txBody>
          <a:bodyPr wrap="square" rtlCol="0">
            <a:spAutoFit/>
          </a:bodyPr>
          <a:lstStyle/>
          <a:p>
            <a:pPr algn="r"/>
            <a:r>
              <a:rPr lang="en-US" sz="1200" dirty="0"/>
              <a:t>Visualizations</a:t>
            </a:r>
          </a:p>
        </p:txBody>
      </p:sp>
    </p:spTree>
    <p:extLst>
      <p:ext uri="{BB962C8B-B14F-4D97-AF65-F5344CB8AC3E}">
        <p14:creationId xmlns:p14="http://schemas.microsoft.com/office/powerpoint/2010/main" val="401336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81670E7-AE07-4D43-A212-3564CDEE234A}"/>
              </a:ext>
            </a:extLst>
          </p:cNvPr>
          <p:cNvSpPr/>
          <p:nvPr/>
        </p:nvSpPr>
        <p:spPr>
          <a:xfrm>
            <a:off x="604692" y="333137"/>
            <a:ext cx="11193607" cy="461665"/>
          </a:xfrm>
          <a:prstGeom prst="rect">
            <a:avLst/>
          </a:prstGeom>
        </p:spPr>
        <p:txBody>
          <a:bodyPr wrap="square">
            <a:spAutoFit/>
          </a:bodyPr>
          <a:lstStyle/>
          <a:p>
            <a:r>
              <a:rPr lang="en-US" altLang="en-US" sz="2400" b="1" dirty="0">
                <a:solidFill>
                  <a:srgbClr val="FF0000"/>
                </a:solidFill>
                <a:latin typeface="Myriad Pro" charset="0"/>
              </a:rPr>
              <a:t>Power BI Desktop - User Interface (Data View)</a:t>
            </a:r>
          </a:p>
        </p:txBody>
      </p:sp>
      <p:pic>
        <p:nvPicPr>
          <p:cNvPr id="6" name="Picture 5">
            <a:extLst>
              <a:ext uri="{FF2B5EF4-FFF2-40B4-BE49-F238E27FC236}">
                <a16:creationId xmlns:a16="http://schemas.microsoft.com/office/drawing/2014/main" xmlns="" id="{612C12E4-5A7C-4ECD-8746-34C020ED5513}"/>
              </a:ext>
            </a:extLst>
          </p:cNvPr>
          <p:cNvPicPr>
            <a:picLocks noChangeAspect="1"/>
          </p:cNvPicPr>
          <p:nvPr/>
        </p:nvPicPr>
        <p:blipFill>
          <a:blip r:embed="rId2"/>
          <a:stretch>
            <a:fillRect/>
          </a:stretch>
        </p:blipFill>
        <p:spPr>
          <a:xfrm>
            <a:off x="1855176" y="1784839"/>
            <a:ext cx="8897112" cy="4819269"/>
          </a:xfrm>
          <a:prstGeom prst="rect">
            <a:avLst/>
          </a:prstGeom>
        </p:spPr>
      </p:pic>
      <p:cxnSp>
        <p:nvCxnSpPr>
          <p:cNvPr id="8" name="Straight Arrow Connector 7">
            <a:extLst>
              <a:ext uri="{FF2B5EF4-FFF2-40B4-BE49-F238E27FC236}">
                <a16:creationId xmlns:a16="http://schemas.microsoft.com/office/drawing/2014/main" xmlns="" id="{2AFA7C82-EC5C-4211-8544-E6F052590E6F}"/>
              </a:ext>
            </a:extLst>
          </p:cNvPr>
          <p:cNvCxnSpPr>
            <a:cxnSpLocks/>
            <a:stCxn id="10" idx="1"/>
          </p:cNvCxnSpPr>
          <p:nvPr/>
        </p:nvCxnSpPr>
        <p:spPr>
          <a:xfrm flipH="1">
            <a:off x="2417885" y="1263915"/>
            <a:ext cx="830520" cy="6703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324716A0-7E49-4843-9FED-15DD667E4B59}"/>
              </a:ext>
            </a:extLst>
          </p:cNvPr>
          <p:cNvSpPr/>
          <p:nvPr/>
        </p:nvSpPr>
        <p:spPr>
          <a:xfrm>
            <a:off x="2268415" y="2004646"/>
            <a:ext cx="694593" cy="413239"/>
          </a:xfrm>
          <a:prstGeom prst="rect">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xmlns="" id="{D36BB81B-0EC6-4D28-A358-AAEC6DF9549F}"/>
              </a:ext>
            </a:extLst>
          </p:cNvPr>
          <p:cNvSpPr txBox="1"/>
          <p:nvPr/>
        </p:nvSpPr>
        <p:spPr>
          <a:xfrm>
            <a:off x="3248405" y="1125415"/>
            <a:ext cx="2224454" cy="276999"/>
          </a:xfrm>
          <a:prstGeom prst="rect">
            <a:avLst/>
          </a:prstGeom>
          <a:noFill/>
        </p:spPr>
        <p:txBody>
          <a:bodyPr wrap="square" rtlCol="0">
            <a:spAutoFit/>
          </a:bodyPr>
          <a:lstStyle/>
          <a:p>
            <a:r>
              <a:rPr lang="en-US" sz="1200" dirty="0"/>
              <a:t>DAX Calculations</a:t>
            </a:r>
          </a:p>
        </p:txBody>
      </p:sp>
    </p:spTree>
    <p:extLst>
      <p:ext uri="{BB962C8B-B14F-4D97-AF65-F5344CB8AC3E}">
        <p14:creationId xmlns:p14="http://schemas.microsoft.com/office/powerpoint/2010/main" val="367660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81670E7-AE07-4D43-A212-3564CDEE234A}"/>
              </a:ext>
            </a:extLst>
          </p:cNvPr>
          <p:cNvSpPr/>
          <p:nvPr/>
        </p:nvSpPr>
        <p:spPr>
          <a:xfrm>
            <a:off x="604692" y="333137"/>
            <a:ext cx="11193607" cy="461665"/>
          </a:xfrm>
          <a:prstGeom prst="rect">
            <a:avLst/>
          </a:prstGeom>
        </p:spPr>
        <p:txBody>
          <a:bodyPr wrap="square">
            <a:spAutoFit/>
          </a:bodyPr>
          <a:lstStyle/>
          <a:p>
            <a:r>
              <a:rPr lang="en-US" altLang="en-US" sz="2400" b="1" dirty="0">
                <a:solidFill>
                  <a:srgbClr val="FF0000"/>
                </a:solidFill>
                <a:latin typeface="Myriad Pro" charset="0"/>
              </a:rPr>
              <a:t>Power BI Desktop - User Interface (Relationship View)</a:t>
            </a:r>
          </a:p>
        </p:txBody>
      </p:sp>
      <p:sp>
        <p:nvSpPr>
          <p:cNvPr id="5" name="TextBox 4">
            <a:extLst>
              <a:ext uri="{FF2B5EF4-FFF2-40B4-BE49-F238E27FC236}">
                <a16:creationId xmlns:a16="http://schemas.microsoft.com/office/drawing/2014/main" xmlns="" id="{1FFBF601-FF9A-41E6-BF6C-36AEDAA760BD}"/>
              </a:ext>
            </a:extLst>
          </p:cNvPr>
          <p:cNvSpPr txBox="1"/>
          <p:nvPr/>
        </p:nvSpPr>
        <p:spPr>
          <a:xfrm>
            <a:off x="5352888" y="933536"/>
            <a:ext cx="1074289" cy="276999"/>
          </a:xfrm>
          <a:prstGeom prst="rect">
            <a:avLst/>
          </a:prstGeom>
          <a:noFill/>
        </p:spPr>
        <p:txBody>
          <a:bodyPr wrap="square" rtlCol="0">
            <a:spAutoFit/>
          </a:bodyPr>
          <a:lstStyle/>
          <a:p>
            <a:r>
              <a:rPr lang="en-US" sz="1200" dirty="0"/>
              <a:t>Objects</a:t>
            </a:r>
          </a:p>
        </p:txBody>
      </p:sp>
      <p:pic>
        <p:nvPicPr>
          <p:cNvPr id="4" name="Picture 3">
            <a:extLst>
              <a:ext uri="{FF2B5EF4-FFF2-40B4-BE49-F238E27FC236}">
                <a16:creationId xmlns:a16="http://schemas.microsoft.com/office/drawing/2014/main" xmlns="" id="{72564C96-095A-4FF9-AB84-C2F9B01AB6FF}"/>
              </a:ext>
            </a:extLst>
          </p:cNvPr>
          <p:cNvPicPr>
            <a:picLocks noChangeAspect="1"/>
          </p:cNvPicPr>
          <p:nvPr/>
        </p:nvPicPr>
        <p:blipFill>
          <a:blip r:embed="rId2"/>
          <a:stretch>
            <a:fillRect/>
          </a:stretch>
        </p:blipFill>
        <p:spPr>
          <a:xfrm>
            <a:off x="2013438" y="1705594"/>
            <a:ext cx="8897112" cy="4819269"/>
          </a:xfrm>
          <a:prstGeom prst="rect">
            <a:avLst/>
          </a:prstGeom>
        </p:spPr>
      </p:pic>
      <p:cxnSp>
        <p:nvCxnSpPr>
          <p:cNvPr id="8" name="Straight Arrow Connector 7">
            <a:extLst>
              <a:ext uri="{FF2B5EF4-FFF2-40B4-BE49-F238E27FC236}">
                <a16:creationId xmlns:a16="http://schemas.microsoft.com/office/drawing/2014/main" xmlns="" id="{9A715599-6257-4E93-8A49-50DFC014F6ED}"/>
              </a:ext>
            </a:extLst>
          </p:cNvPr>
          <p:cNvCxnSpPr>
            <a:cxnSpLocks/>
          </p:cNvCxnSpPr>
          <p:nvPr/>
        </p:nvCxnSpPr>
        <p:spPr>
          <a:xfrm>
            <a:off x="5479074" y="1269473"/>
            <a:ext cx="0" cy="12010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07699944-1815-4E22-943F-2A194AE75995}"/>
              </a:ext>
            </a:extLst>
          </p:cNvPr>
          <p:cNvCxnSpPr>
            <a:cxnSpLocks/>
          </p:cNvCxnSpPr>
          <p:nvPr/>
        </p:nvCxnSpPr>
        <p:spPr>
          <a:xfrm flipH="1">
            <a:off x="3894992" y="1269473"/>
            <a:ext cx="1584082" cy="3293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CB99FBFC-78D4-491A-A08A-12A7D834F27D}"/>
              </a:ext>
            </a:extLst>
          </p:cNvPr>
          <p:cNvCxnSpPr>
            <a:cxnSpLocks/>
          </p:cNvCxnSpPr>
          <p:nvPr/>
        </p:nvCxnSpPr>
        <p:spPr>
          <a:xfrm>
            <a:off x="5479074" y="1302868"/>
            <a:ext cx="1296865" cy="3554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xmlns="" id="{FDDC54B9-B151-47C9-9A71-2ED64ED9D906}"/>
              </a:ext>
            </a:extLst>
          </p:cNvPr>
          <p:cNvCxnSpPr>
            <a:cxnSpLocks/>
          </p:cNvCxnSpPr>
          <p:nvPr/>
        </p:nvCxnSpPr>
        <p:spPr>
          <a:xfrm rot="5400000">
            <a:off x="4894669" y="4631013"/>
            <a:ext cx="717472" cy="325315"/>
          </a:xfrm>
          <a:prstGeom prst="curvedConnector3">
            <a:avLst>
              <a:gd name="adj1" fmla="val 260779"/>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DE7869C1-067D-4C5A-A53B-3C6E21209F79}"/>
              </a:ext>
            </a:extLst>
          </p:cNvPr>
          <p:cNvSpPr txBox="1"/>
          <p:nvPr/>
        </p:nvSpPr>
        <p:spPr>
          <a:xfrm>
            <a:off x="5424694" y="5924464"/>
            <a:ext cx="1443566" cy="369332"/>
          </a:xfrm>
          <a:prstGeom prst="rect">
            <a:avLst/>
          </a:prstGeom>
          <a:solidFill>
            <a:schemeClr val="bg1"/>
          </a:solidFill>
        </p:spPr>
        <p:txBody>
          <a:bodyPr wrap="square" rtlCol="0">
            <a:spAutoFit/>
          </a:bodyPr>
          <a:lstStyle/>
          <a:p>
            <a:r>
              <a:rPr lang="en-US" dirty="0"/>
              <a:t>Relationships</a:t>
            </a:r>
          </a:p>
        </p:txBody>
      </p:sp>
      <p:cxnSp>
        <p:nvCxnSpPr>
          <p:cNvPr id="32" name="Straight Arrow Connector 31">
            <a:extLst>
              <a:ext uri="{FF2B5EF4-FFF2-40B4-BE49-F238E27FC236}">
                <a16:creationId xmlns:a16="http://schemas.microsoft.com/office/drawing/2014/main" xmlns="" id="{3A3D7B79-314A-4B85-90EA-8C66B59A6468}"/>
              </a:ext>
            </a:extLst>
          </p:cNvPr>
          <p:cNvCxnSpPr>
            <a:cxnSpLocks/>
          </p:cNvCxnSpPr>
          <p:nvPr/>
        </p:nvCxnSpPr>
        <p:spPr>
          <a:xfrm flipH="1">
            <a:off x="6013126" y="1197528"/>
            <a:ext cx="1050030" cy="781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2338CEDE-43CF-4AFF-AA50-D18FEF05B9D1}"/>
              </a:ext>
            </a:extLst>
          </p:cNvPr>
          <p:cNvSpPr txBox="1"/>
          <p:nvPr/>
        </p:nvSpPr>
        <p:spPr>
          <a:xfrm>
            <a:off x="7060062" y="1012862"/>
            <a:ext cx="1074289" cy="646331"/>
          </a:xfrm>
          <a:prstGeom prst="rect">
            <a:avLst/>
          </a:prstGeom>
          <a:noFill/>
        </p:spPr>
        <p:txBody>
          <a:bodyPr wrap="square" rtlCol="0">
            <a:spAutoFit/>
          </a:bodyPr>
          <a:lstStyle/>
          <a:p>
            <a:r>
              <a:rPr lang="en-US" sz="1200" dirty="0"/>
              <a:t>Select to manage Relationships</a:t>
            </a:r>
          </a:p>
        </p:txBody>
      </p:sp>
    </p:spTree>
    <p:extLst>
      <p:ext uri="{BB962C8B-B14F-4D97-AF65-F5344CB8AC3E}">
        <p14:creationId xmlns:p14="http://schemas.microsoft.com/office/powerpoint/2010/main" val="78122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47A4125-8FD3-495F-9C21-22BD693B5595}"/>
              </a:ext>
            </a:extLst>
          </p:cNvPr>
          <p:cNvPicPr>
            <a:picLocks noChangeAspect="1"/>
          </p:cNvPicPr>
          <p:nvPr/>
        </p:nvPicPr>
        <p:blipFill>
          <a:blip r:embed="rId2"/>
          <a:stretch>
            <a:fillRect/>
          </a:stretch>
        </p:blipFill>
        <p:spPr>
          <a:xfrm>
            <a:off x="1731892" y="1744791"/>
            <a:ext cx="8897112" cy="4819269"/>
          </a:xfrm>
          <a:prstGeom prst="rect">
            <a:avLst/>
          </a:prstGeom>
        </p:spPr>
      </p:pic>
      <p:sp>
        <p:nvSpPr>
          <p:cNvPr id="3" name="Rectangle 2">
            <a:extLst>
              <a:ext uri="{FF2B5EF4-FFF2-40B4-BE49-F238E27FC236}">
                <a16:creationId xmlns:a16="http://schemas.microsoft.com/office/drawing/2014/main" xmlns="" id="{C01CB45B-2240-4693-B4E9-4A19D5BF8201}"/>
              </a:ext>
            </a:extLst>
          </p:cNvPr>
          <p:cNvSpPr/>
          <p:nvPr/>
        </p:nvSpPr>
        <p:spPr>
          <a:xfrm>
            <a:off x="604692" y="333137"/>
            <a:ext cx="11193607" cy="461665"/>
          </a:xfrm>
          <a:prstGeom prst="rect">
            <a:avLst/>
          </a:prstGeom>
        </p:spPr>
        <p:txBody>
          <a:bodyPr wrap="square">
            <a:spAutoFit/>
          </a:bodyPr>
          <a:lstStyle/>
          <a:p>
            <a:r>
              <a:rPr lang="en-US" altLang="en-US" sz="2400" b="1" dirty="0">
                <a:solidFill>
                  <a:srgbClr val="FF0000"/>
                </a:solidFill>
                <a:latin typeface="Myriad Pro" charset="0"/>
              </a:rPr>
              <a:t>Power BI Desktop - Power Query Editor</a:t>
            </a:r>
          </a:p>
        </p:txBody>
      </p:sp>
      <p:cxnSp>
        <p:nvCxnSpPr>
          <p:cNvPr id="7" name="Straight Arrow Connector 6">
            <a:extLst>
              <a:ext uri="{FF2B5EF4-FFF2-40B4-BE49-F238E27FC236}">
                <a16:creationId xmlns:a16="http://schemas.microsoft.com/office/drawing/2014/main" xmlns="" id="{E935C3DC-734D-480C-8C55-862BB8133DCE}"/>
              </a:ext>
            </a:extLst>
          </p:cNvPr>
          <p:cNvCxnSpPr/>
          <p:nvPr/>
        </p:nvCxnSpPr>
        <p:spPr>
          <a:xfrm>
            <a:off x="808892" y="3560885"/>
            <a:ext cx="1186962" cy="2198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CB10C5F6-C9A8-4887-AA3F-F82B8A756BB2}"/>
              </a:ext>
            </a:extLst>
          </p:cNvPr>
          <p:cNvSpPr txBox="1"/>
          <p:nvPr/>
        </p:nvSpPr>
        <p:spPr>
          <a:xfrm>
            <a:off x="351692" y="3332285"/>
            <a:ext cx="800100" cy="461665"/>
          </a:xfrm>
          <a:prstGeom prst="rect">
            <a:avLst/>
          </a:prstGeom>
          <a:noFill/>
        </p:spPr>
        <p:txBody>
          <a:bodyPr wrap="square" rtlCol="0">
            <a:spAutoFit/>
          </a:bodyPr>
          <a:lstStyle/>
          <a:p>
            <a:r>
              <a:rPr lang="en-US" sz="1200" dirty="0"/>
              <a:t>Navigator Pane</a:t>
            </a:r>
          </a:p>
        </p:txBody>
      </p:sp>
      <p:cxnSp>
        <p:nvCxnSpPr>
          <p:cNvPr id="13" name="Straight Arrow Connector 12">
            <a:extLst>
              <a:ext uri="{FF2B5EF4-FFF2-40B4-BE49-F238E27FC236}">
                <a16:creationId xmlns:a16="http://schemas.microsoft.com/office/drawing/2014/main" xmlns="" id="{12E82044-9B56-416C-801B-37C0EB7E5DA0}"/>
              </a:ext>
            </a:extLst>
          </p:cNvPr>
          <p:cNvCxnSpPr/>
          <p:nvPr/>
        </p:nvCxnSpPr>
        <p:spPr>
          <a:xfrm flipH="1">
            <a:off x="10271642" y="3345473"/>
            <a:ext cx="1037492" cy="650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CE012915-B747-404A-99DC-025ACA543031}"/>
              </a:ext>
            </a:extLst>
          </p:cNvPr>
          <p:cNvSpPr txBox="1"/>
          <p:nvPr/>
        </p:nvSpPr>
        <p:spPr>
          <a:xfrm>
            <a:off x="11209104" y="2883808"/>
            <a:ext cx="800100" cy="461665"/>
          </a:xfrm>
          <a:prstGeom prst="rect">
            <a:avLst/>
          </a:prstGeom>
          <a:noFill/>
        </p:spPr>
        <p:txBody>
          <a:bodyPr wrap="square" rtlCol="0">
            <a:spAutoFit/>
          </a:bodyPr>
          <a:lstStyle/>
          <a:p>
            <a:r>
              <a:rPr lang="en-US" sz="1200" dirty="0"/>
              <a:t>Query Settings</a:t>
            </a:r>
          </a:p>
        </p:txBody>
      </p:sp>
    </p:spTree>
    <p:extLst>
      <p:ext uri="{BB962C8B-B14F-4D97-AF65-F5344CB8AC3E}">
        <p14:creationId xmlns:p14="http://schemas.microsoft.com/office/powerpoint/2010/main" val="3007303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2211</TotalTime>
  <Words>307</Words>
  <Application>Microsoft Office PowerPoint</Application>
  <PresentationFormat>Widescreen</PresentationFormat>
  <Paragraphs>54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Algerian</vt:lpstr>
      <vt:lpstr>Arial</vt:lpstr>
      <vt:lpstr>Arial Black</vt:lpstr>
      <vt:lpstr>Calibri</vt:lpstr>
      <vt:lpstr>Calibri Light</vt:lpstr>
      <vt:lpstr>Myriad Pro</vt:lpstr>
      <vt:lpstr>Office Theme</vt:lpstr>
      <vt:lpstr>POWER BI</vt:lpstr>
      <vt:lpstr>What is Power BI?</vt:lpstr>
      <vt:lpstr>  Power BI Desktop</vt:lpstr>
      <vt:lpstr>PowerPoint Presentation</vt:lpstr>
      <vt:lpstr>PowerPoint Presentation</vt:lpstr>
      <vt:lpstr>PowerPoint Presentation</vt:lpstr>
      <vt:lpstr>PowerPoint Presentation</vt:lpstr>
      <vt:lpstr>PowerPoint Presentation</vt:lpstr>
      <vt:lpstr>PowerPoint Presentation</vt:lpstr>
      <vt:lpstr>DEMO PROJECT 1 (ZOMATO RESTAURANT DATA ANALYSIS)</vt:lpstr>
      <vt:lpstr>STEP-2 Get Data/Transform</vt:lpstr>
      <vt:lpstr>PowerPoint Presentation</vt:lpstr>
      <vt:lpstr>STEP 3 Create Model/Report and Share(RESPONSIVE SCREEN)</vt:lpstr>
      <vt:lpstr>PowerPoint Presentation</vt:lpstr>
      <vt:lpstr>PowerPoint Presentation</vt:lpstr>
      <vt:lpstr>DEMO 2 –( GLOBAL SUPER STORE MARKET ANANLYSIS)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Coffee</dc:creator>
  <cp:lastModifiedBy>Microsoft account</cp:lastModifiedBy>
  <cp:revision>11</cp:revision>
  <dcterms:created xsi:type="dcterms:W3CDTF">2018-04-24T12:26:46Z</dcterms:created>
  <dcterms:modified xsi:type="dcterms:W3CDTF">2022-05-06T08:38:04Z</dcterms:modified>
</cp:coreProperties>
</file>